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Montserrat-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7c2de344a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7c2de344a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By working </a:t>
            </a:r>
            <a:r>
              <a:rPr lang="en" sz="1000">
                <a:solidFill>
                  <a:schemeClr val="dk1"/>
                </a:solidFill>
              </a:rPr>
              <a:t>memory, I think it refers to what the model can use, except its fixed parameters, to generate the response. So prompt is part of it, its own responses before generating the rest of the response is also part of it.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As this example shows, the model has the sufficient knowledge to answer this question. However, the problem is that the next-word prediction architecture does not allow the model to have an “inner dialogue”. Sometimes this can be remedied by instructing the model to think step by step, or write down the intermediate steps as extra tokens for extra working </a:t>
            </a:r>
            <a:r>
              <a:rPr lang="en" sz="1000">
                <a:solidFill>
                  <a:schemeClr val="dk1"/>
                </a:solidFill>
              </a:rPr>
              <a:t>memory. Even as human, we probably need to write the prime numbers down on a paper and count. So fair enough.</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But let’s look at another example.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“Describe prompt”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7c2de344a2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7c2de344a2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OpenAI never disclosed the exact </a:t>
            </a:r>
            <a:r>
              <a:rPr lang="en"/>
              <a:t>architecture of GPT-4 or chatgpt, but based on previous gpt, it should be a decoder of the transformer, which means it is autoregressive. Here I’m quoting danilo’s slide.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00">
                <a:solidFill>
                  <a:schemeClr val="dk1"/>
                </a:solidFill>
              </a:rPr>
              <a:t>The model relies on a local and greedy process of generating the next word, without any global or deep understanding of the task or the output. Once its on a wrong path, it will get stuck on the wrong path.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7c2de344a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7c2de344a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Recently, GPT-4 seems worse at various tasks. The author mentioned that as they experimented, the performance as degraded as a result for more </a:t>
            </a:r>
            <a:r>
              <a:rPr lang="en"/>
              <a:t>safety. OpenAI intentionally tuned down the model for more safety.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7c2de344a2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7c2de344a2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7c2de344a2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7c2de344a2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lt1"/>
                </a:solidFill>
                <a:latin typeface="Lato"/>
                <a:ea typeface="Lato"/>
                <a:cs typeface="Lato"/>
                <a:sym typeface="Lato"/>
              </a:rPr>
              <a:t>While it is clearly not embodied, the examples above illustrate that language is a powerful interface, allowing GPT-4 to perform tasks that require understanding the environment, the task, the actions, and the feedback, and adapting accordingly. While it cannot actually see or perform actions, it can do so via a surrogate (e.g., a human).</a:t>
            </a:r>
            <a:endParaRPr sz="1300">
              <a:solidFill>
                <a:schemeClr val="lt1"/>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7c2de344a2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7c2de344a2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By working memory, I think it refers to what the model can use, except its latent parameters, to generate the response. So prompt is part of it, its own responses before generating the final answer is also part of it.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As this example shows, the model has the sufficient knowledge to answer this question. However, the problem is that the next-word prediction architecture does not allow the model to have an “inner dialogue”. Sometimes this can be remedied by instructing the model to think step by step, or write down the intermediate steps as extra tokens for extra working memory. Even as human, we probably need to write the prime numbers down on a paper and count. So fair enough.</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But let’s look at another example.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“Describe it”</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a:solidFill>
                  <a:schemeClr val="dk1"/>
                </a:solidFill>
              </a:rPr>
              <a:t>in this example, as a human, we naturally think to get from 72 to 99, we need to add 27, and to get 27 and only modify one number on the left, we see 9 is a factor of 27 and we can increase 4 to 7 then we would get 27. But gpt-4 forgot the requirement of only modify 1 number.</a:t>
            </a:r>
            <a:endParaRPr sz="1000">
              <a:solidFill>
                <a:schemeClr val="dk1"/>
              </a:solidFill>
            </a:endParaRPr>
          </a:p>
          <a:p>
            <a:pPr indent="0" lvl="0" marL="0" rtl="0" algn="l">
              <a:spcBef>
                <a:spcPts val="0"/>
              </a:spcBef>
              <a:spcAft>
                <a:spcPts val="0"/>
              </a:spcAft>
              <a:buNone/>
            </a:pPr>
            <a:r>
              <a:t/>
            </a:r>
            <a:endParaRPr sz="10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43ed4bcc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43ed4bcc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7c2de344a2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7c2de344a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if </a:t>
            </a:r>
            <a:r>
              <a:rPr lang="en"/>
              <a:t>you</a:t>
            </a:r>
            <a:r>
              <a:rPr lang="en"/>
              <a:t> try to replicate these examples now, it might not work. I’ll talk more about it towards the end.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7c2de344a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7c2de344a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But anyways, GPT-4 was able to do a lot of things across different domains.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292100" lvl="0" marL="457200" rtl="0" algn="l">
              <a:spcBef>
                <a:spcPts val="0"/>
              </a:spcBef>
              <a:spcAft>
                <a:spcPts val="0"/>
              </a:spcAft>
              <a:buClr>
                <a:schemeClr val="dk1"/>
              </a:buClr>
              <a:buSzPts val="1000"/>
              <a:buAutoNum type="arabicPeriod"/>
            </a:pPr>
            <a:r>
              <a:rPr lang="en" sz="1000">
                <a:solidFill>
                  <a:schemeClr val="dk1"/>
                </a:solidFill>
              </a:rPr>
              <a:t>In the first </a:t>
            </a:r>
            <a:r>
              <a:rPr lang="en" sz="1000">
                <a:solidFill>
                  <a:schemeClr val="dk1"/>
                </a:solidFill>
              </a:rPr>
              <a:t>example, </a:t>
            </a:r>
            <a:r>
              <a:rPr lang="en" sz="1000">
                <a:solidFill>
                  <a:schemeClr val="dk1"/>
                </a:solidFill>
              </a:rPr>
              <a:t>The authors ask GPT-4 to “Produce javascript code which generates random images in the style of the painter Kandinsky”. See a sample image and the code in Figure 2.1</a:t>
            </a:r>
            <a:r>
              <a:rPr lang="en">
                <a:solidFill>
                  <a:schemeClr val="dk1"/>
                </a:solidFill>
              </a:rPr>
              <a:t>. GPT-4 has a multimodal version and a text-in, text-out version. </a:t>
            </a:r>
            <a:r>
              <a:rPr lang="en" sz="1000">
                <a:solidFill>
                  <a:schemeClr val="dk1"/>
                </a:solidFill>
              </a:rPr>
              <a:t>Here</a:t>
            </a:r>
            <a:r>
              <a:rPr lang="en" sz="1000">
                <a:solidFill>
                  <a:schemeClr val="dk1"/>
                </a:solidFill>
              </a:rPr>
              <a:t> the authors experimented with text-in, text-out version of GPT-4 that is purely trained on texts and can only produce text, but it can generate codes for images with surprising understanding of many things. Btw, I think the multimodal GPT-4 is actually available in bing chat. I can show an example at the end.</a:t>
            </a:r>
            <a:endParaRPr sz="1000">
              <a:solidFill>
                <a:schemeClr val="dk1"/>
              </a:solidFill>
            </a:endParaRPr>
          </a:p>
          <a:p>
            <a:pPr indent="-292100" lvl="0" marL="457200" rtl="0" algn="l">
              <a:spcBef>
                <a:spcPts val="0"/>
              </a:spcBef>
              <a:spcAft>
                <a:spcPts val="0"/>
              </a:spcAft>
              <a:buClr>
                <a:schemeClr val="dk1"/>
              </a:buClr>
              <a:buSzPts val="1000"/>
              <a:buAutoNum type="arabicPeriod"/>
            </a:pPr>
            <a:r>
              <a:rPr lang="en">
                <a:solidFill>
                  <a:schemeClr val="dk1"/>
                </a:solidFill>
              </a:rPr>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7c2de344a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7c2de344a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the prompt “Produce python code for a program that takes as an input a patient’s age, sex, weight, height and blood test results vector and indicates if the person is in increased risk for diabetes”</a:t>
            </a:r>
            <a:endParaRPr>
              <a:solidFill>
                <a:schemeClr val="dk1"/>
              </a:solidFill>
            </a:endParaRPr>
          </a:p>
          <a:p>
            <a:pPr indent="0" lvl="0" marL="0" rtl="0" algn="l">
              <a:spcBef>
                <a:spcPts val="1200"/>
              </a:spcBef>
              <a:spcAft>
                <a:spcPts val="0"/>
              </a:spcAft>
              <a:buNone/>
            </a:pPr>
            <a:r>
              <a:rPr lang="en"/>
              <a:t>This might seem primitive, with a lot of if else statements, but imagine if we want to do some more advanced analysis with regression model or even PLS, CCA.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Also it has this amazing ability to to give the accredited </a:t>
            </a:r>
            <a:r>
              <a:rPr lang="en"/>
              <a:t>source</a:t>
            </a:r>
            <a:r>
              <a:rPr lang="en"/>
              <a:t> of information, compared to chatgpt which often hallucinates.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7c2de344a2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7c2de344a2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on the visual capacity. You might think that </a:t>
            </a:r>
            <a:r>
              <a:rPr lang="en" sz="1000">
                <a:solidFill>
                  <a:schemeClr val="dk1"/>
                </a:solidFill>
              </a:rPr>
              <a:t>gpt-4 simply copied the code from training data, where similar images appear. </a:t>
            </a:r>
            <a:endParaRPr sz="1000">
              <a:solidFill>
                <a:schemeClr val="dk1"/>
              </a:solidFill>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T</a:t>
            </a:r>
            <a:r>
              <a:rPr lang="en"/>
              <a:t>he authors </a:t>
            </a:r>
            <a:r>
              <a:rPr lang="en" sz="1000">
                <a:solidFill>
                  <a:schemeClr val="dk1"/>
                </a:solidFill>
              </a:rPr>
              <a:t>prompted the model to draw a person by combining the shapes of the letters Y, O and H.</a:t>
            </a:r>
            <a:endParaRPr sz="1000">
              <a:solidFill>
                <a:schemeClr val="dk1"/>
              </a:solidFill>
            </a:endParaRPr>
          </a:p>
          <a:p>
            <a:pPr indent="-292100" lvl="0" marL="457200" rtl="0" algn="l">
              <a:spcBef>
                <a:spcPts val="0"/>
              </a:spcBef>
              <a:spcAft>
                <a:spcPts val="0"/>
              </a:spcAft>
              <a:buClr>
                <a:schemeClr val="dk1"/>
              </a:buClr>
              <a:buSzPts val="1000"/>
              <a:buAutoNum type="arabicPeriod"/>
            </a:pPr>
            <a:r>
              <a:rPr lang="en" sz="1000">
                <a:solidFill>
                  <a:schemeClr val="dk1"/>
                </a:solidFill>
              </a:rPr>
              <a:t>Unicorn read description.</a:t>
            </a:r>
            <a:endParaRPr sz="1000">
              <a:solidFill>
                <a:schemeClr val="dk1"/>
              </a:solidFill>
            </a:endParaRPr>
          </a:p>
          <a:p>
            <a:pPr indent="-292100" lvl="0" marL="457200" rtl="0" algn="l">
              <a:spcBef>
                <a:spcPts val="0"/>
              </a:spcBef>
              <a:spcAft>
                <a:spcPts val="0"/>
              </a:spcAft>
              <a:buClr>
                <a:schemeClr val="dk1"/>
              </a:buClr>
              <a:buSzPts val="1000"/>
              <a:buAutoNum type="arabicPeriod"/>
            </a:pPr>
            <a:r>
              <a:rPr lang="en"/>
              <a:t>When GPT-4 is combined with other tools, it is very powerful, as seen in stable diffusion with GPT-4 sketch.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also experimented with composing music but I’m not very familiar with </a:t>
            </a:r>
            <a:r>
              <a:rPr lang="en"/>
              <a:t>musical</a:t>
            </a:r>
            <a:r>
              <a:rPr lang="en"/>
              <a:t> </a:t>
            </a:r>
            <a:r>
              <a:rPr lang="en"/>
              <a:t>theory. If you are interested, you can look into the paper.</a:t>
            </a: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7c2de344a2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7c2de344a2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latin typeface="Lato"/>
                <a:ea typeface="Lato"/>
                <a:cs typeface="Lato"/>
                <a:sym typeface="Lato"/>
              </a:rPr>
              <a:t>From the previiosu slides we can see GPT-4 is good at simple coding, but it’s also good at coding </a:t>
            </a:r>
            <a:r>
              <a:rPr lang="en" sz="900">
                <a:latin typeface="Lato"/>
                <a:ea typeface="Lato"/>
                <a:cs typeface="Lato"/>
                <a:sym typeface="Lato"/>
              </a:rPr>
              <a:t>challenges.</a:t>
            </a:r>
            <a:endParaRPr sz="900">
              <a:latin typeface="Lato"/>
              <a:ea typeface="Lato"/>
              <a:cs typeface="Lato"/>
              <a:sym typeface="Lato"/>
            </a:endParaRPr>
          </a:p>
          <a:p>
            <a:pPr indent="0" lvl="0" marL="0" rtl="0" algn="l">
              <a:lnSpc>
                <a:spcPct val="115000"/>
              </a:lnSpc>
              <a:spcBef>
                <a:spcPts val="1200"/>
              </a:spcBef>
              <a:spcAft>
                <a:spcPts val="0"/>
              </a:spcAft>
              <a:buNone/>
            </a:pPr>
            <a:r>
              <a:rPr lang="en" sz="900">
                <a:latin typeface="Lato"/>
                <a:ea typeface="Lato"/>
                <a:cs typeface="Lato"/>
                <a:sym typeface="Lato"/>
              </a:rPr>
              <a:t>Here the authors tested it on Leetcode, </a:t>
            </a:r>
            <a:endParaRPr sz="900">
              <a:latin typeface="Lato"/>
              <a:ea typeface="Lato"/>
              <a:cs typeface="Lato"/>
              <a:sym typeface="Lato"/>
            </a:endParaRPr>
          </a:p>
          <a:p>
            <a:pPr indent="0" lvl="0" marL="0" rtl="0" algn="l">
              <a:lnSpc>
                <a:spcPct val="115000"/>
              </a:lnSpc>
              <a:spcBef>
                <a:spcPts val="1200"/>
              </a:spcBef>
              <a:spcAft>
                <a:spcPts val="1200"/>
              </a:spcAft>
              <a:buClr>
                <a:schemeClr val="dk1"/>
              </a:buClr>
              <a:buSzPts val="1100"/>
              <a:buFont typeface="Arial"/>
              <a:buNone/>
            </a:pPr>
            <a:r>
              <a:rPr lang="en" sz="900">
                <a:latin typeface="Lato"/>
                <a:ea typeface="Lato"/>
                <a:cs typeface="Lato"/>
                <a:sym typeface="Lato"/>
              </a:rPr>
              <a:t>This table shows the amount of questions where model produces correct solution in the first or in the first five attempts on fresh leetcode challenges. Outperform other coding models and achieve near-human capacity.</a:t>
            </a:r>
            <a:endParaRPr sz="900">
              <a:latin typeface="Lato"/>
              <a:ea typeface="Lato"/>
              <a:cs typeface="Lato"/>
              <a:sym typeface="La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7c2de344a2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7c2de344a2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GPT-4 is also able to solve real world coding problems for </a:t>
            </a:r>
            <a:r>
              <a:rPr lang="en"/>
              <a:t>example in game development, deep learning and generate latex commands.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latex commands, even when it’s vague, GPT-4 still translated it into </a:t>
            </a:r>
            <a:r>
              <a:rPr lang="en"/>
              <a:t>compilable snippet. If you are struggling with Latex, maybe try GPT-4</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7c2de344a2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7c2de344a2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too many examples in the paper that took time to understand, so I’ll just highlight the key points here.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Read 3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describe examples.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7c2de344a2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7c2de344a2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3.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32.png"/><Relationship Id="rId5"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 sz="1700">
                <a:latin typeface="Arial"/>
                <a:ea typeface="Arial"/>
                <a:cs typeface="Arial"/>
                <a:sym typeface="Arial"/>
              </a:rPr>
              <a:t>Sparks of Artificial General Intelligence: Early experiments with GPT-4</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	 </a:t>
            </a:r>
            <a:endParaRPr/>
          </a:p>
        </p:txBody>
      </p:sp>
      <p:sp>
        <p:nvSpPr>
          <p:cNvPr id="135" name="Google Shape;135;p13"/>
          <p:cNvSpPr txBox="1"/>
          <p:nvPr>
            <p:ph idx="1" type="subTitle"/>
          </p:nvPr>
        </p:nvSpPr>
        <p:spPr>
          <a:xfrm>
            <a:off x="5083950" y="3377975"/>
            <a:ext cx="3470700" cy="105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Bzdok lab </a:t>
            </a:r>
            <a:endParaRPr/>
          </a:p>
          <a:p>
            <a:pPr indent="0" lvl="0" marL="0" rtl="0" algn="l">
              <a:spcBef>
                <a:spcPts val="0"/>
              </a:spcBef>
              <a:spcAft>
                <a:spcPts val="0"/>
              </a:spcAft>
              <a:buNone/>
            </a:pPr>
            <a:r>
              <a:rPr lang="en"/>
              <a:t>Statsjam, 2023 Sept 12</a:t>
            </a:r>
            <a:endParaRPr/>
          </a:p>
          <a:p>
            <a:pPr indent="0" lvl="0" marL="0" rtl="0" algn="l">
              <a:spcBef>
                <a:spcPts val="0"/>
              </a:spcBef>
              <a:spcAft>
                <a:spcPts val="0"/>
              </a:spcAft>
              <a:buNone/>
            </a:pPr>
            <a:r>
              <a:rPr lang="en"/>
              <a:t>Zilong Wang</a:t>
            </a:r>
            <a:endParaRPr/>
          </a:p>
        </p:txBody>
      </p:sp>
      <p:pic>
        <p:nvPicPr>
          <p:cNvPr id="136" name="Google Shape;136;p13"/>
          <p:cNvPicPr preferRelativeResize="0"/>
          <p:nvPr/>
        </p:nvPicPr>
        <p:blipFill>
          <a:blip r:embed="rId3">
            <a:alphaModFix/>
          </a:blip>
          <a:stretch>
            <a:fillRect/>
          </a:stretch>
        </p:blipFill>
        <p:spPr>
          <a:xfrm>
            <a:off x="0" y="2593222"/>
            <a:ext cx="2533225" cy="2533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GPT-4 is limited</a:t>
            </a:r>
            <a:endParaRPr/>
          </a:p>
        </p:txBody>
      </p:sp>
      <p:sp>
        <p:nvSpPr>
          <p:cNvPr id="220" name="Google Shape;220;p22"/>
          <p:cNvSpPr txBox="1"/>
          <p:nvPr>
            <p:ph idx="1" type="body"/>
          </p:nvPr>
        </p:nvSpPr>
        <p:spPr>
          <a:xfrm>
            <a:off x="1297500" y="9579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Very small working memory</a:t>
            </a:r>
            <a:endParaRPr/>
          </a:p>
          <a:p>
            <a:pPr indent="-311150" lvl="0" marL="457200" rtl="0" algn="l">
              <a:spcBef>
                <a:spcPts val="0"/>
              </a:spcBef>
              <a:spcAft>
                <a:spcPts val="0"/>
              </a:spcAft>
              <a:buSzPts val="1300"/>
              <a:buAutoNum type="arabicPeriod"/>
            </a:pPr>
            <a:r>
              <a:rPr lang="en"/>
              <a:t>Can’t </a:t>
            </a:r>
            <a:r>
              <a:rPr lang="en"/>
              <a:t>truly</a:t>
            </a:r>
            <a:r>
              <a:rPr lang="en"/>
              <a:t> plan: can’t think several steps ahead, or have an “inner conversation”.</a:t>
            </a:r>
            <a:endParaRPr/>
          </a:p>
        </p:txBody>
      </p:sp>
      <p:pic>
        <p:nvPicPr>
          <p:cNvPr id="221" name="Google Shape;221;p22"/>
          <p:cNvPicPr preferRelativeResize="0"/>
          <p:nvPr/>
        </p:nvPicPr>
        <p:blipFill>
          <a:blip r:embed="rId3">
            <a:alphaModFix/>
          </a:blip>
          <a:stretch>
            <a:fillRect/>
          </a:stretch>
        </p:blipFill>
        <p:spPr>
          <a:xfrm>
            <a:off x="1337225" y="1523400"/>
            <a:ext cx="6469549" cy="969550"/>
          </a:xfrm>
          <a:prstGeom prst="rect">
            <a:avLst/>
          </a:prstGeom>
          <a:noFill/>
          <a:ln>
            <a:noFill/>
          </a:ln>
        </p:spPr>
      </p:pic>
      <p:pic>
        <p:nvPicPr>
          <p:cNvPr id="222" name="Google Shape;222;p22"/>
          <p:cNvPicPr preferRelativeResize="0"/>
          <p:nvPr/>
        </p:nvPicPr>
        <p:blipFill>
          <a:blip r:embed="rId4">
            <a:alphaModFix/>
          </a:blip>
          <a:stretch>
            <a:fillRect/>
          </a:stretch>
        </p:blipFill>
        <p:spPr>
          <a:xfrm>
            <a:off x="1181063" y="1523400"/>
            <a:ext cx="7058025" cy="1428750"/>
          </a:xfrm>
          <a:prstGeom prst="rect">
            <a:avLst/>
          </a:prstGeom>
          <a:noFill/>
          <a:ln>
            <a:noFill/>
          </a:ln>
        </p:spPr>
      </p:pic>
      <p:pic>
        <p:nvPicPr>
          <p:cNvPr id="223" name="Google Shape;223;p22"/>
          <p:cNvPicPr preferRelativeResize="0"/>
          <p:nvPr/>
        </p:nvPicPr>
        <p:blipFill>
          <a:blip r:embed="rId5">
            <a:alphaModFix/>
          </a:blip>
          <a:stretch>
            <a:fillRect/>
          </a:stretch>
        </p:blipFill>
        <p:spPr>
          <a:xfrm>
            <a:off x="2177037" y="0"/>
            <a:ext cx="4789925" cy="5143499"/>
          </a:xfrm>
          <a:prstGeom prst="rect">
            <a:avLst/>
          </a:prstGeom>
          <a:noFill/>
          <a:ln>
            <a:noFill/>
          </a:ln>
        </p:spPr>
      </p:pic>
      <p:sp>
        <p:nvSpPr>
          <p:cNvPr id="224" name="Google Shape;224;p22"/>
          <p:cNvSpPr/>
          <p:nvPr/>
        </p:nvSpPr>
        <p:spPr>
          <a:xfrm>
            <a:off x="2436825" y="957950"/>
            <a:ext cx="1643100" cy="79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5" name="Google Shape;225;p22"/>
          <p:cNvSpPr/>
          <p:nvPr/>
        </p:nvSpPr>
        <p:spPr>
          <a:xfrm>
            <a:off x="2374925" y="1240675"/>
            <a:ext cx="1643100" cy="79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26" name="Google Shape;226;p22"/>
          <p:cNvSpPr/>
          <p:nvPr/>
        </p:nvSpPr>
        <p:spPr>
          <a:xfrm>
            <a:off x="2374925" y="4437750"/>
            <a:ext cx="887400" cy="197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Architecture</a:t>
            </a:r>
            <a:endParaRPr/>
          </a:p>
        </p:txBody>
      </p:sp>
      <p:sp>
        <p:nvSpPr>
          <p:cNvPr id="232" name="Google Shape;232;p23"/>
          <p:cNvSpPr txBox="1"/>
          <p:nvPr>
            <p:ph idx="1" type="body"/>
          </p:nvPr>
        </p:nvSpPr>
        <p:spPr>
          <a:xfrm>
            <a:off x="1297500" y="11103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3" name="Google Shape;233;p23"/>
          <p:cNvPicPr preferRelativeResize="0"/>
          <p:nvPr/>
        </p:nvPicPr>
        <p:blipFill>
          <a:blip r:embed="rId3">
            <a:alphaModFix/>
          </a:blip>
          <a:stretch>
            <a:fillRect/>
          </a:stretch>
        </p:blipFill>
        <p:spPr>
          <a:xfrm>
            <a:off x="1399759" y="967675"/>
            <a:ext cx="6596566" cy="3526976"/>
          </a:xfrm>
          <a:prstGeom prst="rect">
            <a:avLst/>
          </a:prstGeom>
          <a:noFill/>
          <a:ln>
            <a:noFill/>
          </a:ln>
        </p:spPr>
      </p:pic>
      <p:sp>
        <p:nvSpPr>
          <p:cNvPr id="234" name="Google Shape;234;p23"/>
          <p:cNvSpPr txBox="1"/>
          <p:nvPr/>
        </p:nvSpPr>
        <p:spPr>
          <a:xfrm>
            <a:off x="5034075" y="436425"/>
            <a:ext cx="287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From  Danilo’s LLM statsjam slides</a:t>
            </a:r>
            <a:endParaRPr>
              <a:solidFill>
                <a:srgbClr val="FFFF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Is GPT-4 getting dumber?</a:t>
            </a:r>
            <a:endParaRPr/>
          </a:p>
        </p:txBody>
      </p:sp>
      <p:sp>
        <p:nvSpPr>
          <p:cNvPr id="240" name="Google Shape;240;p2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1" name="Google Shape;241;p24"/>
          <p:cNvPicPr preferRelativeResize="0"/>
          <p:nvPr/>
        </p:nvPicPr>
        <p:blipFill>
          <a:blip r:embed="rId3">
            <a:alphaModFix/>
          </a:blip>
          <a:stretch>
            <a:fillRect/>
          </a:stretch>
        </p:blipFill>
        <p:spPr>
          <a:xfrm>
            <a:off x="1590675" y="1022900"/>
            <a:ext cx="5962650" cy="4000500"/>
          </a:xfrm>
          <a:prstGeom prst="rect">
            <a:avLst/>
          </a:prstGeom>
          <a:noFill/>
          <a:ln>
            <a:noFill/>
          </a:ln>
        </p:spPr>
      </p:pic>
      <p:pic>
        <p:nvPicPr>
          <p:cNvPr id="242" name="Google Shape;242;p24"/>
          <p:cNvPicPr preferRelativeResize="0"/>
          <p:nvPr/>
        </p:nvPicPr>
        <p:blipFill>
          <a:blip r:embed="rId4">
            <a:alphaModFix/>
          </a:blip>
          <a:stretch>
            <a:fillRect/>
          </a:stretch>
        </p:blipFill>
        <p:spPr>
          <a:xfrm>
            <a:off x="1882489" y="0"/>
            <a:ext cx="5379023"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48" name="Google Shape;248;p25"/>
          <p:cNvSpPr txBox="1"/>
          <p:nvPr>
            <p:ph idx="1" type="body"/>
          </p:nvPr>
        </p:nvSpPr>
        <p:spPr>
          <a:xfrm>
            <a:off x="1297500" y="1567550"/>
            <a:ext cx="7038900" cy="2911200"/>
          </a:xfrm>
          <a:prstGeom prst="rect">
            <a:avLst/>
          </a:prstGeom>
        </p:spPr>
        <p:txBody>
          <a:bodyPr anchorCtr="0" anchor="ctr" bIns="91425" lIns="91425" spcFirstLastPara="1" rIns="91425" wrap="square" tIns="91425">
            <a:normAutofit/>
          </a:bodyPr>
          <a:lstStyle/>
          <a:p>
            <a:pPr indent="0" lvl="0" marL="0" rtl="0" algn="ctr">
              <a:spcBef>
                <a:spcPts val="0"/>
              </a:spcBef>
              <a:spcAft>
                <a:spcPts val="1200"/>
              </a:spcAft>
              <a:buNone/>
            </a:pPr>
            <a:r>
              <a:rPr lang="en" sz="2500"/>
              <a:t>Thank you</a:t>
            </a:r>
            <a:endParaRPr sz="2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6"/>
          <p:cNvSpPr txBox="1"/>
          <p:nvPr>
            <p:ph type="title"/>
          </p:nvPr>
        </p:nvSpPr>
        <p:spPr>
          <a:xfrm>
            <a:off x="1297500" y="3794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Interaction with the world</a:t>
            </a:r>
            <a:endParaRPr/>
          </a:p>
        </p:txBody>
      </p:sp>
      <p:sp>
        <p:nvSpPr>
          <p:cNvPr id="254" name="Google Shape;254;p26"/>
          <p:cNvSpPr txBox="1"/>
          <p:nvPr>
            <p:ph idx="1" type="body"/>
          </p:nvPr>
        </p:nvSpPr>
        <p:spPr>
          <a:xfrm>
            <a:off x="1297500" y="1059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Embodied interaction: navigating text-described map, understanding and playing text-based game.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1200"/>
              </a:spcAft>
              <a:buNone/>
            </a:pPr>
            <a:r>
              <a:rPr lang="en" sz="1100">
                <a:solidFill>
                  <a:srgbClr val="000000"/>
                </a:solidFill>
                <a:latin typeface="Arial"/>
                <a:ea typeface="Arial"/>
                <a:cs typeface="Arial"/>
                <a:sym typeface="Arial"/>
              </a:rPr>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GPT-4 is limited</a:t>
            </a:r>
            <a:endParaRPr/>
          </a:p>
        </p:txBody>
      </p:sp>
      <p:sp>
        <p:nvSpPr>
          <p:cNvPr id="260" name="Google Shape;260;p27"/>
          <p:cNvSpPr txBox="1"/>
          <p:nvPr>
            <p:ph idx="1" type="body"/>
          </p:nvPr>
        </p:nvSpPr>
        <p:spPr>
          <a:xfrm>
            <a:off x="1297500" y="9579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Very small working memory</a:t>
            </a:r>
            <a:endParaRPr/>
          </a:p>
          <a:p>
            <a:pPr indent="-311150" lvl="0" marL="457200" rtl="0" algn="l">
              <a:spcBef>
                <a:spcPts val="0"/>
              </a:spcBef>
              <a:spcAft>
                <a:spcPts val="0"/>
              </a:spcAft>
              <a:buSzPts val="1300"/>
              <a:buAutoNum type="arabicPeriod"/>
            </a:pPr>
            <a:r>
              <a:rPr lang="en"/>
              <a:t>Can’t truly plan: can’t think several steps ahead, or have an “inner conversation”.</a:t>
            </a:r>
            <a:endParaRPr/>
          </a:p>
        </p:txBody>
      </p:sp>
      <p:pic>
        <p:nvPicPr>
          <p:cNvPr id="261" name="Google Shape;261;p27"/>
          <p:cNvPicPr preferRelativeResize="0"/>
          <p:nvPr/>
        </p:nvPicPr>
        <p:blipFill>
          <a:blip r:embed="rId3">
            <a:alphaModFix/>
          </a:blip>
          <a:stretch>
            <a:fillRect/>
          </a:stretch>
        </p:blipFill>
        <p:spPr>
          <a:xfrm>
            <a:off x="1337225" y="1523400"/>
            <a:ext cx="6469549" cy="969550"/>
          </a:xfrm>
          <a:prstGeom prst="rect">
            <a:avLst/>
          </a:prstGeom>
          <a:noFill/>
          <a:ln>
            <a:noFill/>
          </a:ln>
        </p:spPr>
      </p:pic>
      <p:pic>
        <p:nvPicPr>
          <p:cNvPr id="262" name="Google Shape;262;p27"/>
          <p:cNvPicPr preferRelativeResize="0"/>
          <p:nvPr/>
        </p:nvPicPr>
        <p:blipFill>
          <a:blip r:embed="rId4">
            <a:alphaModFix/>
          </a:blip>
          <a:stretch>
            <a:fillRect/>
          </a:stretch>
        </p:blipFill>
        <p:spPr>
          <a:xfrm>
            <a:off x="1181063" y="1523400"/>
            <a:ext cx="7058025" cy="1428750"/>
          </a:xfrm>
          <a:prstGeom prst="rect">
            <a:avLst/>
          </a:prstGeom>
          <a:noFill/>
          <a:ln>
            <a:noFill/>
          </a:ln>
        </p:spPr>
      </p:pic>
      <p:pic>
        <p:nvPicPr>
          <p:cNvPr id="263" name="Google Shape;263;p27"/>
          <p:cNvPicPr preferRelativeResize="0"/>
          <p:nvPr/>
        </p:nvPicPr>
        <p:blipFill>
          <a:blip r:embed="rId5">
            <a:alphaModFix/>
          </a:blip>
          <a:stretch>
            <a:fillRect/>
          </a:stretch>
        </p:blipFill>
        <p:spPr>
          <a:xfrm>
            <a:off x="1266788" y="957938"/>
            <a:ext cx="6886575" cy="3305175"/>
          </a:xfrm>
          <a:prstGeom prst="rect">
            <a:avLst/>
          </a:prstGeom>
          <a:noFill/>
          <a:ln>
            <a:noFill/>
          </a:ln>
        </p:spPr>
      </p:pic>
      <p:sp>
        <p:nvSpPr>
          <p:cNvPr id="264" name="Google Shape;264;p27"/>
          <p:cNvSpPr/>
          <p:nvPr/>
        </p:nvSpPr>
        <p:spPr>
          <a:xfrm>
            <a:off x="1484325" y="3119450"/>
            <a:ext cx="2246400" cy="11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70" name="Google Shape;270;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Incremental tasks: These are tasks which can be solved in a gradual or continuous way, by adding one word or sentence at a time that constitutes progress in the direction of the solution.</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Discontinuous tasks: These are tasks where the content generation cannot be done in a gradual or continuous way, but instead requires a certain ”Eureka” idea that accounts for a discontinuous leap in the progress towards the solution of the task.</a:t>
            </a:r>
            <a:endParaRPr sz="10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1200"/>
              </a:spcAft>
              <a:buNone/>
            </a:pPr>
            <a:r>
              <a:rPr lang="en" sz="1100">
                <a:solidFill>
                  <a:srgbClr val="000000"/>
                </a:solidFill>
                <a:latin typeface="Arial"/>
                <a:ea typeface="Arial"/>
                <a:cs typeface="Arial"/>
                <a:sym typeface="Arial"/>
              </a:rPr>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None/>
            </a:pPr>
            <a:r>
              <a:rPr lang="en" sz="1700">
                <a:latin typeface="Arial"/>
                <a:ea typeface="Arial"/>
                <a:cs typeface="Arial"/>
                <a:sym typeface="Arial"/>
              </a:rPr>
              <a:t>Artificial General Intelligence (AGI)</a:t>
            </a:r>
            <a:endParaRPr/>
          </a:p>
        </p:txBody>
      </p:sp>
      <p:sp>
        <p:nvSpPr>
          <p:cNvPr id="142" name="Google Shape;142;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AGI and how to evaluate it?  </a:t>
            </a:r>
            <a:endParaRPr/>
          </a:p>
          <a:p>
            <a:pPr indent="-311150" lvl="0" marL="457200" rtl="0" algn="l">
              <a:spcBef>
                <a:spcPts val="1200"/>
              </a:spcBef>
              <a:spcAft>
                <a:spcPts val="0"/>
              </a:spcAft>
              <a:buSzPts val="1300"/>
              <a:buAutoNum type="arabicPeriod"/>
            </a:pPr>
            <a:r>
              <a:rPr lang="en"/>
              <a:t>“</a:t>
            </a:r>
            <a:r>
              <a:rPr lang="en"/>
              <a:t>We use AGI to refer to systems that demonstrate broad capabilities of intelligence, including </a:t>
            </a:r>
            <a:r>
              <a:rPr b="1" i="1" lang="en"/>
              <a:t>reasoning</a:t>
            </a:r>
            <a:r>
              <a:rPr lang="en"/>
              <a:t>, </a:t>
            </a:r>
            <a:r>
              <a:rPr b="1" i="1" lang="en"/>
              <a:t>planning</a:t>
            </a:r>
            <a:r>
              <a:rPr lang="en"/>
              <a:t>, </a:t>
            </a:r>
            <a:r>
              <a:rPr b="1" i="1" lang="en"/>
              <a:t>solve problems, think </a:t>
            </a:r>
            <a:r>
              <a:rPr b="1" i="1" lang="en"/>
              <a:t>abstractly</a:t>
            </a:r>
            <a:r>
              <a:rPr b="1" i="1" lang="en"/>
              <a:t> </a:t>
            </a:r>
            <a:r>
              <a:rPr lang="en"/>
              <a:t>and the ability to </a:t>
            </a:r>
            <a:r>
              <a:rPr b="1" i="1" lang="en"/>
              <a:t>learn from experience</a:t>
            </a:r>
            <a:r>
              <a:rPr lang="en"/>
              <a:t>, and with these capabilities at or above human-level”</a:t>
            </a:r>
            <a:endParaRPr/>
          </a:p>
          <a:p>
            <a:pPr indent="-311150" lvl="0" marL="457200" rtl="0" algn="l">
              <a:spcBef>
                <a:spcPts val="0"/>
              </a:spcBef>
              <a:spcAft>
                <a:spcPts val="0"/>
              </a:spcAft>
              <a:buSzPts val="1300"/>
              <a:buAutoNum type="arabicPeriod"/>
            </a:pPr>
            <a:r>
              <a:rPr lang="en"/>
              <a:t>Traditional </a:t>
            </a:r>
            <a:r>
              <a:rPr lang="en"/>
              <a:t>quantitative</a:t>
            </a:r>
            <a:r>
              <a:rPr lang="en"/>
              <a:t> benchmarks for specific narrow tasks are not suitable for AGI and potentially seen by GPT-4 during </a:t>
            </a:r>
            <a:r>
              <a:rPr lang="en"/>
              <a:t>training. New formal quantitative benchmarks for </a:t>
            </a:r>
            <a:r>
              <a:rPr b="1" i="1" lang="en"/>
              <a:t>general</a:t>
            </a:r>
            <a:r>
              <a:rPr lang="en"/>
              <a:t> intelligence are still under active research.</a:t>
            </a:r>
            <a:endParaRPr/>
          </a:p>
          <a:p>
            <a:pPr indent="-311150" lvl="0" marL="457200" rtl="0" algn="l">
              <a:spcBef>
                <a:spcPts val="0"/>
              </a:spcBef>
              <a:spcAft>
                <a:spcPts val="0"/>
              </a:spcAft>
              <a:buSzPts val="1300"/>
              <a:buAutoNum type="arabicPeriod"/>
            </a:pPr>
            <a:r>
              <a:rPr lang="en"/>
              <a:t>Currently still subjective, informal and qualitative evaluations based on examples across various domains.</a:t>
            </a:r>
            <a:endParaRPr/>
          </a:p>
        </p:txBody>
      </p:sp>
      <p:sp>
        <p:nvSpPr>
          <p:cNvPr id="143" name="Google Shape;143;p14"/>
          <p:cNvSpPr txBox="1"/>
          <p:nvPr/>
        </p:nvSpPr>
        <p:spPr>
          <a:xfrm>
            <a:off x="2317750" y="3952875"/>
            <a:ext cx="439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Lato"/>
                <a:ea typeface="Lato"/>
                <a:cs typeface="Lato"/>
                <a:sym typeface="Lato"/>
              </a:rPr>
              <a:t>Disclaimer: most of the examples i will show are from the paper and were based on GPT-4’s performance in March 2023. </a:t>
            </a:r>
            <a:endParaRPr>
              <a:solidFill>
                <a:srgbClr val="FF0000"/>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700">
                <a:latin typeface="Arial"/>
                <a:ea typeface="Arial"/>
                <a:cs typeface="Arial"/>
                <a:sym typeface="Arial"/>
              </a:rPr>
              <a:t>Multimodal and interdisciplinary composition</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	 </a:t>
            </a:r>
            <a:endParaRPr/>
          </a:p>
        </p:txBody>
      </p:sp>
      <p:sp>
        <p:nvSpPr>
          <p:cNvPr id="149" name="Google Shape;149;p15"/>
          <p:cNvSpPr txBox="1"/>
          <p:nvPr>
            <p:ph idx="1" type="body"/>
          </p:nvPr>
        </p:nvSpPr>
        <p:spPr>
          <a:xfrm>
            <a:off x="1297500" y="8123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Integrative ability: </a:t>
            </a:r>
            <a:endParaRPr/>
          </a:p>
          <a:p>
            <a:pPr indent="-311150" lvl="0" marL="457200" rtl="0" algn="l">
              <a:spcBef>
                <a:spcPts val="1200"/>
              </a:spcBef>
              <a:spcAft>
                <a:spcPts val="0"/>
              </a:spcAft>
              <a:buSzPts val="1300"/>
              <a:buAutoNum type="arabicPeriod"/>
            </a:pPr>
            <a:r>
              <a:rPr lang="en"/>
              <a:t>Arts and programming:</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AutoNum type="arabicPeriod"/>
            </a:pPr>
            <a:r>
              <a:rPr lang="en"/>
              <a:t>Literature a</a:t>
            </a:r>
            <a:r>
              <a:rPr lang="en"/>
              <a:t>nd mathematical proof: </a:t>
            </a:r>
            <a:endParaRPr/>
          </a:p>
        </p:txBody>
      </p:sp>
      <p:pic>
        <p:nvPicPr>
          <p:cNvPr id="150" name="Google Shape;150;p15"/>
          <p:cNvPicPr preferRelativeResize="0"/>
          <p:nvPr/>
        </p:nvPicPr>
        <p:blipFill>
          <a:blip r:embed="rId3">
            <a:alphaModFix/>
          </a:blip>
          <a:stretch>
            <a:fillRect/>
          </a:stretch>
        </p:blipFill>
        <p:spPr>
          <a:xfrm>
            <a:off x="5313750" y="920200"/>
            <a:ext cx="3412150" cy="1184025"/>
          </a:xfrm>
          <a:prstGeom prst="rect">
            <a:avLst/>
          </a:prstGeom>
          <a:noFill/>
          <a:ln>
            <a:noFill/>
          </a:ln>
        </p:spPr>
      </p:pic>
      <p:pic>
        <p:nvPicPr>
          <p:cNvPr id="151" name="Google Shape;151;p15"/>
          <p:cNvPicPr preferRelativeResize="0"/>
          <p:nvPr/>
        </p:nvPicPr>
        <p:blipFill>
          <a:blip r:embed="rId4">
            <a:alphaModFix/>
          </a:blip>
          <a:stretch>
            <a:fillRect/>
          </a:stretch>
        </p:blipFill>
        <p:spPr>
          <a:xfrm>
            <a:off x="5023394" y="217500"/>
            <a:ext cx="4120612" cy="5143501"/>
          </a:xfrm>
          <a:prstGeom prst="rect">
            <a:avLst/>
          </a:prstGeom>
          <a:noFill/>
          <a:ln>
            <a:noFill/>
          </a:ln>
        </p:spPr>
      </p:pic>
      <p:pic>
        <p:nvPicPr>
          <p:cNvPr id="152" name="Google Shape;152;p15"/>
          <p:cNvPicPr preferRelativeResize="0"/>
          <p:nvPr/>
        </p:nvPicPr>
        <p:blipFill>
          <a:blip r:embed="rId5">
            <a:alphaModFix/>
          </a:blip>
          <a:stretch>
            <a:fillRect/>
          </a:stretch>
        </p:blipFill>
        <p:spPr>
          <a:xfrm>
            <a:off x="2477475" y="80950"/>
            <a:ext cx="4605312" cy="5062551"/>
          </a:xfrm>
          <a:prstGeom prst="rect">
            <a:avLst/>
          </a:prstGeom>
          <a:noFill/>
          <a:ln>
            <a:noFill/>
          </a:ln>
        </p:spPr>
      </p:pic>
      <p:pic>
        <p:nvPicPr>
          <p:cNvPr id="153" name="Google Shape;153;p15"/>
          <p:cNvPicPr preferRelativeResize="0"/>
          <p:nvPr/>
        </p:nvPicPr>
        <p:blipFill>
          <a:blip r:embed="rId6">
            <a:alphaModFix/>
          </a:blip>
          <a:stretch>
            <a:fillRect/>
          </a:stretch>
        </p:blipFill>
        <p:spPr>
          <a:xfrm>
            <a:off x="317525" y="2509425"/>
            <a:ext cx="4865700" cy="1477776"/>
          </a:xfrm>
          <a:prstGeom prst="rect">
            <a:avLst/>
          </a:prstGeom>
          <a:noFill/>
          <a:ln>
            <a:noFill/>
          </a:ln>
        </p:spPr>
      </p:pic>
      <p:sp>
        <p:nvSpPr>
          <p:cNvPr id="154" name="Google Shape;154;p15"/>
          <p:cNvSpPr/>
          <p:nvPr/>
        </p:nvSpPr>
        <p:spPr>
          <a:xfrm>
            <a:off x="2643175" y="2338325"/>
            <a:ext cx="1476300" cy="547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5" name="Google Shape;155;p15"/>
          <p:cNvSpPr/>
          <p:nvPr/>
        </p:nvSpPr>
        <p:spPr>
          <a:xfrm>
            <a:off x="2635250" y="3516325"/>
            <a:ext cx="1571700" cy="26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6" name="Google Shape;156;p15"/>
          <p:cNvSpPr/>
          <p:nvPr/>
        </p:nvSpPr>
        <p:spPr>
          <a:xfrm>
            <a:off x="2659075" y="3889375"/>
            <a:ext cx="1397100" cy="174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57" name="Google Shape;157;p15"/>
          <p:cNvSpPr/>
          <p:nvPr/>
        </p:nvSpPr>
        <p:spPr>
          <a:xfrm>
            <a:off x="2635250" y="4406900"/>
            <a:ext cx="1571700" cy="48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6"/>
          <p:cNvSpPr txBox="1"/>
          <p:nvPr>
            <p:ph idx="1" type="body"/>
          </p:nvPr>
        </p:nvSpPr>
        <p:spPr>
          <a:xfrm>
            <a:off x="1297500" y="8817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Medicine and programming:  </a:t>
            </a:r>
            <a:endParaRPr/>
          </a:p>
          <a:p>
            <a:pPr indent="0" lvl="0" marL="0" rtl="0" algn="l">
              <a:spcBef>
                <a:spcPts val="1200"/>
              </a:spcBef>
              <a:spcAft>
                <a:spcPts val="0"/>
              </a:spcAft>
              <a:buNone/>
            </a:pPr>
            <a:r>
              <a:rPr lang="en"/>
              <a:t>				</a:t>
            </a:r>
            <a:endParaRPr/>
          </a:p>
          <a:p>
            <a:pPr indent="0" lvl="0" marL="0" rtl="0" algn="l">
              <a:spcBef>
                <a:spcPts val="0"/>
              </a:spcBef>
              <a:spcAft>
                <a:spcPts val="0"/>
              </a:spcAft>
              <a:buNone/>
            </a:pPr>
            <a:r>
              <a:rPr lang="en"/>
              <a:t>			</a:t>
            </a:r>
            <a:endParaRPr/>
          </a:p>
          <a:p>
            <a:pPr indent="0" lvl="0" marL="0" rtl="0" algn="l">
              <a:spcBef>
                <a:spcPts val="1200"/>
              </a:spcBef>
              <a:spcAft>
                <a:spcPts val="0"/>
              </a:spcAft>
              <a:buNone/>
            </a:pPr>
            <a:r>
              <a:rPr lang="en"/>
              <a:t>		</a:t>
            </a:r>
            <a:endParaRPr/>
          </a:p>
          <a:p>
            <a:pPr indent="0" lvl="0" marL="0" rtl="0" algn="l">
              <a:spcBef>
                <a:spcPts val="1200"/>
              </a:spcBef>
              <a:spcAft>
                <a:spcPts val="1200"/>
              </a:spcAft>
              <a:buNone/>
            </a:pPr>
            <a:r>
              <a:rPr lang="en"/>
              <a:t>	 </a:t>
            </a:r>
            <a:endParaRPr/>
          </a:p>
        </p:txBody>
      </p:sp>
      <p:sp>
        <p:nvSpPr>
          <p:cNvPr id="163" name="Google Shape;163;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latin typeface="Arial"/>
                <a:ea typeface="Arial"/>
                <a:cs typeface="Arial"/>
                <a:sym typeface="Arial"/>
              </a:rPr>
              <a:t>Multimodal and interdisciplinary composition</a:t>
            </a:r>
            <a:endParaRPr/>
          </a:p>
        </p:txBody>
      </p:sp>
      <p:pic>
        <p:nvPicPr>
          <p:cNvPr id="164" name="Google Shape;164;p16"/>
          <p:cNvPicPr preferRelativeResize="0"/>
          <p:nvPr/>
        </p:nvPicPr>
        <p:blipFill>
          <a:blip r:embed="rId3">
            <a:alphaModFix/>
          </a:blip>
          <a:stretch>
            <a:fillRect/>
          </a:stretch>
        </p:blipFill>
        <p:spPr>
          <a:xfrm>
            <a:off x="1939738" y="0"/>
            <a:ext cx="5264524" cy="5143500"/>
          </a:xfrm>
          <a:prstGeom prst="rect">
            <a:avLst/>
          </a:prstGeom>
          <a:noFill/>
          <a:ln>
            <a:noFill/>
          </a:ln>
        </p:spPr>
      </p:pic>
      <p:pic>
        <p:nvPicPr>
          <p:cNvPr id="165" name="Google Shape;165;p16"/>
          <p:cNvPicPr preferRelativeResize="0"/>
          <p:nvPr/>
        </p:nvPicPr>
        <p:blipFill>
          <a:blip r:embed="rId4">
            <a:alphaModFix/>
          </a:blip>
          <a:stretch>
            <a:fillRect/>
          </a:stretch>
        </p:blipFill>
        <p:spPr>
          <a:xfrm>
            <a:off x="1939749" y="1283950"/>
            <a:ext cx="3489726" cy="201100"/>
          </a:xfrm>
          <a:prstGeom prst="rect">
            <a:avLst/>
          </a:prstGeom>
          <a:noFill/>
          <a:ln>
            <a:noFill/>
          </a:ln>
        </p:spPr>
      </p:pic>
      <p:pic>
        <p:nvPicPr>
          <p:cNvPr id="166" name="Google Shape;166;p16"/>
          <p:cNvPicPr preferRelativeResize="0"/>
          <p:nvPr/>
        </p:nvPicPr>
        <p:blipFill>
          <a:blip r:embed="rId5">
            <a:alphaModFix/>
          </a:blip>
          <a:stretch>
            <a:fillRect/>
          </a:stretch>
        </p:blipFill>
        <p:spPr>
          <a:xfrm>
            <a:off x="3637154" y="881750"/>
            <a:ext cx="1869683" cy="201100"/>
          </a:xfrm>
          <a:prstGeom prst="rect">
            <a:avLst/>
          </a:prstGeom>
          <a:noFill/>
          <a:ln>
            <a:noFill/>
          </a:ln>
        </p:spPr>
      </p:pic>
      <p:pic>
        <p:nvPicPr>
          <p:cNvPr id="167" name="Google Shape;167;p16"/>
          <p:cNvPicPr preferRelativeResize="0"/>
          <p:nvPr/>
        </p:nvPicPr>
        <p:blipFill>
          <a:blip r:embed="rId6">
            <a:alphaModFix/>
          </a:blip>
          <a:stretch>
            <a:fillRect/>
          </a:stretch>
        </p:blipFill>
        <p:spPr>
          <a:xfrm>
            <a:off x="4241009" y="1082849"/>
            <a:ext cx="2047517" cy="201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latin typeface="Arial"/>
                <a:ea typeface="Arial"/>
                <a:cs typeface="Arial"/>
                <a:sym typeface="Arial"/>
              </a:rPr>
              <a:t>Multimodal and interdisciplinary composition</a:t>
            </a:r>
            <a:endParaRPr/>
          </a:p>
        </p:txBody>
      </p:sp>
      <p:sp>
        <p:nvSpPr>
          <p:cNvPr id="173" name="Google Shape;173;p17"/>
          <p:cNvSpPr txBox="1"/>
          <p:nvPr>
            <p:ph idx="1" type="body"/>
          </p:nvPr>
        </p:nvSpPr>
        <p:spPr>
          <a:xfrm>
            <a:off x="1297500" y="8123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Visual understanding</a:t>
            </a:r>
            <a:r>
              <a:rPr lang="en"/>
              <a:t> ability </a:t>
            </a:r>
            <a:r>
              <a:rPr lang="en"/>
              <a:t>beyond</a:t>
            </a:r>
            <a:r>
              <a:rPr lang="en"/>
              <a:t> memorization of training code : </a:t>
            </a:r>
            <a:endParaRPr/>
          </a:p>
          <a:p>
            <a:pPr indent="0" lvl="0" marL="0" rtl="0" algn="l">
              <a:spcBef>
                <a:spcPts val="1200"/>
              </a:spcBef>
              <a:spcAft>
                <a:spcPts val="1200"/>
              </a:spcAft>
              <a:buNone/>
            </a:pPr>
            <a:r>
              <a:t/>
            </a:r>
            <a:endParaRPr/>
          </a:p>
        </p:txBody>
      </p:sp>
      <p:pic>
        <p:nvPicPr>
          <p:cNvPr id="174" name="Google Shape;174;p17"/>
          <p:cNvPicPr preferRelativeResize="0"/>
          <p:nvPr/>
        </p:nvPicPr>
        <p:blipFill>
          <a:blip r:embed="rId3">
            <a:alphaModFix/>
          </a:blip>
          <a:stretch>
            <a:fillRect/>
          </a:stretch>
        </p:blipFill>
        <p:spPr>
          <a:xfrm>
            <a:off x="389175" y="1853850"/>
            <a:ext cx="3687526" cy="1869650"/>
          </a:xfrm>
          <a:prstGeom prst="rect">
            <a:avLst/>
          </a:prstGeom>
          <a:noFill/>
          <a:ln>
            <a:noFill/>
          </a:ln>
        </p:spPr>
      </p:pic>
      <p:pic>
        <p:nvPicPr>
          <p:cNvPr id="175" name="Google Shape;175;p17"/>
          <p:cNvPicPr preferRelativeResize="0"/>
          <p:nvPr/>
        </p:nvPicPr>
        <p:blipFill>
          <a:blip r:embed="rId4">
            <a:alphaModFix/>
          </a:blip>
          <a:stretch>
            <a:fillRect/>
          </a:stretch>
        </p:blipFill>
        <p:spPr>
          <a:xfrm>
            <a:off x="4362450" y="1219375"/>
            <a:ext cx="4618251" cy="1472700"/>
          </a:xfrm>
          <a:prstGeom prst="rect">
            <a:avLst/>
          </a:prstGeom>
          <a:noFill/>
          <a:ln>
            <a:noFill/>
          </a:ln>
        </p:spPr>
      </p:pic>
      <p:pic>
        <p:nvPicPr>
          <p:cNvPr id="176" name="Google Shape;176;p17"/>
          <p:cNvPicPr preferRelativeResize="0"/>
          <p:nvPr/>
        </p:nvPicPr>
        <p:blipFill>
          <a:blip r:embed="rId5">
            <a:alphaModFix/>
          </a:blip>
          <a:stretch>
            <a:fillRect/>
          </a:stretch>
        </p:blipFill>
        <p:spPr>
          <a:xfrm>
            <a:off x="4362447" y="2924500"/>
            <a:ext cx="3799827" cy="18696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Coding</a:t>
            </a:r>
            <a:endParaRPr/>
          </a:p>
        </p:txBody>
      </p:sp>
      <p:sp>
        <p:nvSpPr>
          <p:cNvPr id="182" name="Google Shape;182;p18"/>
          <p:cNvSpPr txBox="1"/>
          <p:nvPr>
            <p:ph idx="1" type="body"/>
          </p:nvPr>
        </p:nvSpPr>
        <p:spPr>
          <a:xfrm>
            <a:off x="1297500" y="100060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Coding challenges </a:t>
            </a:r>
            <a:endParaRPr/>
          </a:p>
          <a:p>
            <a:pPr indent="0" lvl="0" marL="0" rtl="0" algn="l">
              <a:spcBef>
                <a:spcPts val="0"/>
              </a:spcBef>
              <a:spcAft>
                <a:spcPts val="0"/>
              </a:spcAft>
              <a:buNone/>
            </a:pPr>
            <a:r>
              <a:rPr lang="en"/>
              <a:t>and data visualization</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1200"/>
              </a:spcAft>
              <a:buNone/>
            </a:pPr>
            <a:r>
              <a:rPr lang="en" sz="1100">
                <a:solidFill>
                  <a:srgbClr val="000000"/>
                </a:solidFill>
                <a:latin typeface="Arial"/>
                <a:ea typeface="Arial"/>
                <a:cs typeface="Arial"/>
                <a:sym typeface="Arial"/>
              </a:rPr>
              <a:t>	 </a:t>
            </a:r>
            <a:endParaRPr/>
          </a:p>
        </p:txBody>
      </p:sp>
      <p:pic>
        <p:nvPicPr>
          <p:cNvPr id="183" name="Google Shape;183;p18"/>
          <p:cNvPicPr preferRelativeResize="0"/>
          <p:nvPr/>
        </p:nvPicPr>
        <p:blipFill>
          <a:blip r:embed="rId3">
            <a:alphaModFix/>
          </a:blip>
          <a:stretch>
            <a:fillRect/>
          </a:stretch>
        </p:blipFill>
        <p:spPr>
          <a:xfrm>
            <a:off x="3100523" y="393750"/>
            <a:ext cx="4154827" cy="4749750"/>
          </a:xfrm>
          <a:prstGeom prst="rect">
            <a:avLst/>
          </a:prstGeom>
          <a:noFill/>
          <a:ln>
            <a:noFill/>
          </a:ln>
        </p:spPr>
      </p:pic>
      <p:pic>
        <p:nvPicPr>
          <p:cNvPr id="184" name="Google Shape;184;p18"/>
          <p:cNvPicPr preferRelativeResize="0"/>
          <p:nvPr/>
        </p:nvPicPr>
        <p:blipFill>
          <a:blip r:embed="rId4">
            <a:alphaModFix/>
          </a:blip>
          <a:stretch>
            <a:fillRect/>
          </a:stretch>
        </p:blipFill>
        <p:spPr>
          <a:xfrm>
            <a:off x="4961250" y="899538"/>
            <a:ext cx="3375151" cy="3738176"/>
          </a:xfrm>
          <a:prstGeom prst="rect">
            <a:avLst/>
          </a:prstGeom>
          <a:noFill/>
          <a:ln>
            <a:noFill/>
          </a:ln>
        </p:spPr>
      </p:pic>
      <p:pic>
        <p:nvPicPr>
          <p:cNvPr id="185" name="Google Shape;185;p18"/>
          <p:cNvPicPr preferRelativeResize="0"/>
          <p:nvPr/>
        </p:nvPicPr>
        <p:blipFill>
          <a:blip r:embed="rId5">
            <a:alphaModFix/>
          </a:blip>
          <a:stretch>
            <a:fillRect/>
          </a:stretch>
        </p:blipFill>
        <p:spPr>
          <a:xfrm>
            <a:off x="1065881" y="1999145"/>
            <a:ext cx="3752595" cy="914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Coding</a:t>
            </a:r>
            <a:endParaRPr/>
          </a:p>
        </p:txBody>
      </p:sp>
      <p:sp>
        <p:nvSpPr>
          <p:cNvPr id="191" name="Google Shape;191;p19"/>
          <p:cNvSpPr txBox="1"/>
          <p:nvPr>
            <p:ph idx="1" type="body"/>
          </p:nvPr>
        </p:nvSpPr>
        <p:spPr>
          <a:xfrm>
            <a:off x="1297500" y="802825"/>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Real world scenarios:</a:t>
            </a:r>
            <a:endParaRPr/>
          </a:p>
          <a:p>
            <a:pPr indent="-311150" lvl="0" marL="457200" rtl="0" algn="l">
              <a:spcBef>
                <a:spcPts val="1200"/>
              </a:spcBef>
              <a:spcAft>
                <a:spcPts val="0"/>
              </a:spcAft>
              <a:buSzPts val="1300"/>
              <a:buChar char="●"/>
            </a:pPr>
            <a:r>
              <a:rPr lang="en"/>
              <a:t> game development, deep </a:t>
            </a:r>
            <a:r>
              <a:rPr lang="en"/>
              <a:t>learning, latex command</a:t>
            </a:r>
            <a:endParaRPr/>
          </a:p>
        </p:txBody>
      </p:sp>
      <p:pic>
        <p:nvPicPr>
          <p:cNvPr id="192" name="Google Shape;192;p19"/>
          <p:cNvPicPr preferRelativeResize="0"/>
          <p:nvPr/>
        </p:nvPicPr>
        <p:blipFill>
          <a:blip r:embed="rId3">
            <a:alphaModFix/>
          </a:blip>
          <a:stretch>
            <a:fillRect/>
          </a:stretch>
        </p:blipFill>
        <p:spPr>
          <a:xfrm>
            <a:off x="190775" y="1590500"/>
            <a:ext cx="3001323" cy="3378199"/>
          </a:xfrm>
          <a:prstGeom prst="rect">
            <a:avLst/>
          </a:prstGeom>
          <a:noFill/>
          <a:ln>
            <a:noFill/>
          </a:ln>
        </p:spPr>
      </p:pic>
      <p:pic>
        <p:nvPicPr>
          <p:cNvPr id="193" name="Google Shape;193;p19"/>
          <p:cNvPicPr preferRelativeResize="0"/>
          <p:nvPr/>
        </p:nvPicPr>
        <p:blipFill>
          <a:blip r:embed="rId4">
            <a:alphaModFix/>
          </a:blip>
          <a:stretch>
            <a:fillRect/>
          </a:stretch>
        </p:blipFill>
        <p:spPr>
          <a:xfrm>
            <a:off x="3192100" y="1595400"/>
            <a:ext cx="3794789" cy="3378200"/>
          </a:xfrm>
          <a:prstGeom prst="rect">
            <a:avLst/>
          </a:prstGeom>
          <a:noFill/>
          <a:ln>
            <a:noFill/>
          </a:ln>
        </p:spPr>
      </p:pic>
      <p:pic>
        <p:nvPicPr>
          <p:cNvPr id="194" name="Google Shape;194;p19"/>
          <p:cNvPicPr preferRelativeResize="0"/>
          <p:nvPr/>
        </p:nvPicPr>
        <p:blipFill>
          <a:blip r:embed="rId5">
            <a:alphaModFix/>
          </a:blip>
          <a:stretch>
            <a:fillRect/>
          </a:stretch>
        </p:blipFill>
        <p:spPr>
          <a:xfrm>
            <a:off x="4413253" y="1469088"/>
            <a:ext cx="4730751" cy="36308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0"/>
          <p:cNvSpPr txBox="1"/>
          <p:nvPr>
            <p:ph type="title"/>
          </p:nvPr>
        </p:nvSpPr>
        <p:spPr>
          <a:xfrm>
            <a:off x="1297500" y="158775"/>
            <a:ext cx="7038900" cy="69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Mathematics</a:t>
            </a:r>
            <a:endParaRPr/>
          </a:p>
        </p:txBody>
      </p:sp>
      <p:sp>
        <p:nvSpPr>
          <p:cNvPr id="200" name="Google Shape;200;p20"/>
          <p:cNvSpPr txBox="1"/>
          <p:nvPr>
            <p:ph idx="1" type="body"/>
          </p:nvPr>
        </p:nvSpPr>
        <p:spPr>
          <a:xfrm>
            <a:off x="1297500" y="7293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Creative </a:t>
            </a:r>
            <a:r>
              <a:rPr lang="en"/>
              <a:t>reasoning</a:t>
            </a:r>
            <a:r>
              <a:rPr lang="en"/>
              <a:t>: GPT-4 is good at intuitively choose the right direction of solving mathematical problems.</a:t>
            </a:r>
            <a:endParaRPr/>
          </a:p>
          <a:p>
            <a:pPr indent="-311150" lvl="0" marL="457200" rtl="0" algn="l">
              <a:spcBef>
                <a:spcPts val="0"/>
              </a:spcBef>
              <a:spcAft>
                <a:spcPts val="0"/>
              </a:spcAft>
              <a:buSzPts val="1300"/>
              <a:buAutoNum type="arabicPeriod"/>
            </a:pPr>
            <a:r>
              <a:rPr lang="en"/>
              <a:t>Technical</a:t>
            </a:r>
            <a:r>
              <a:rPr lang="en"/>
              <a:t> proficiency: While GPT-4 has high degree of knowledge of algorithms, it is bad at performing the </a:t>
            </a:r>
            <a:r>
              <a:rPr lang="en"/>
              <a:t>exact</a:t>
            </a:r>
            <a:r>
              <a:rPr lang="en"/>
              <a:t> </a:t>
            </a:r>
            <a:r>
              <a:rPr lang="en"/>
              <a:t>arithmetic</a:t>
            </a:r>
            <a:r>
              <a:rPr lang="en"/>
              <a:t> steps.</a:t>
            </a:r>
            <a:endParaRPr/>
          </a:p>
          <a:p>
            <a:pPr indent="-311150" lvl="0" marL="457200" rtl="0" algn="l">
              <a:spcBef>
                <a:spcPts val="0"/>
              </a:spcBef>
              <a:spcAft>
                <a:spcPts val="0"/>
              </a:spcAft>
              <a:buSzPts val="1300"/>
              <a:buAutoNum type="arabicPeriod"/>
            </a:pPr>
            <a:r>
              <a:rPr lang="en"/>
              <a:t>Critical reasoning: GPT-4 is bad at critically checking (backtrack) the correctness of each step. It only generates the next word. </a:t>
            </a:r>
            <a:r>
              <a:rPr lang="en"/>
              <a:t>Further</a:t>
            </a:r>
            <a:r>
              <a:rPr lang="en"/>
              <a:t> elaborated in Sec 8.</a:t>
            </a:r>
            <a:endParaRPr/>
          </a:p>
        </p:txBody>
      </p:sp>
      <p:pic>
        <p:nvPicPr>
          <p:cNvPr id="201" name="Google Shape;201;p20"/>
          <p:cNvPicPr preferRelativeResize="0"/>
          <p:nvPr/>
        </p:nvPicPr>
        <p:blipFill>
          <a:blip r:embed="rId3">
            <a:alphaModFix/>
          </a:blip>
          <a:stretch>
            <a:fillRect/>
          </a:stretch>
        </p:blipFill>
        <p:spPr>
          <a:xfrm>
            <a:off x="1603376" y="696063"/>
            <a:ext cx="7038899" cy="4447436"/>
          </a:xfrm>
          <a:prstGeom prst="rect">
            <a:avLst/>
          </a:prstGeom>
          <a:noFill/>
          <a:ln>
            <a:noFill/>
          </a:ln>
        </p:spPr>
      </p:pic>
      <p:pic>
        <p:nvPicPr>
          <p:cNvPr id="202" name="Google Shape;202;p20"/>
          <p:cNvPicPr preferRelativeResize="0"/>
          <p:nvPr/>
        </p:nvPicPr>
        <p:blipFill>
          <a:blip r:embed="rId4">
            <a:alphaModFix/>
          </a:blip>
          <a:stretch>
            <a:fillRect/>
          </a:stretch>
        </p:blipFill>
        <p:spPr>
          <a:xfrm>
            <a:off x="3774200" y="623500"/>
            <a:ext cx="5122502" cy="3400999"/>
          </a:xfrm>
          <a:prstGeom prst="rect">
            <a:avLst/>
          </a:prstGeom>
          <a:noFill/>
          <a:ln>
            <a:noFill/>
          </a:ln>
        </p:spPr>
      </p:pic>
      <p:sp>
        <p:nvSpPr>
          <p:cNvPr id="203" name="Google Shape;203;p20"/>
          <p:cNvSpPr txBox="1"/>
          <p:nvPr/>
        </p:nvSpPr>
        <p:spPr>
          <a:xfrm>
            <a:off x="3421075" y="1547800"/>
            <a:ext cx="4254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38761D"/>
                </a:solidFill>
                <a:latin typeface="Lato"/>
                <a:ea typeface="Lato"/>
                <a:cs typeface="Lato"/>
                <a:sym typeface="Lato"/>
              </a:rPr>
              <a:t>Correct answer: 83475968</a:t>
            </a:r>
            <a:endParaRPr sz="800">
              <a:solidFill>
                <a:srgbClr val="38761D"/>
              </a:solidFill>
              <a:latin typeface="Lato"/>
              <a:ea typeface="Lato"/>
              <a:cs typeface="Lato"/>
              <a:sym typeface="Lato"/>
            </a:endParaRPr>
          </a:p>
        </p:txBody>
      </p:sp>
      <p:pic>
        <p:nvPicPr>
          <p:cNvPr id="204" name="Google Shape;204;p20"/>
          <p:cNvPicPr preferRelativeResize="0"/>
          <p:nvPr/>
        </p:nvPicPr>
        <p:blipFill>
          <a:blip r:embed="rId5">
            <a:alphaModFix/>
          </a:blip>
          <a:stretch>
            <a:fillRect/>
          </a:stretch>
        </p:blipFill>
        <p:spPr>
          <a:xfrm>
            <a:off x="959675" y="852675"/>
            <a:ext cx="6444048" cy="3013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Interaction with Humans</a:t>
            </a:r>
            <a:endParaRPr/>
          </a:p>
        </p:txBody>
      </p:sp>
      <p:sp>
        <p:nvSpPr>
          <p:cNvPr id="210" name="Google Shape;210;p2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Theory of Mind:</a:t>
            </a:r>
            <a:endParaRPr/>
          </a:p>
        </p:txBody>
      </p:sp>
      <p:pic>
        <p:nvPicPr>
          <p:cNvPr id="211" name="Google Shape;211;p21"/>
          <p:cNvPicPr preferRelativeResize="0"/>
          <p:nvPr/>
        </p:nvPicPr>
        <p:blipFill>
          <a:blip r:embed="rId3">
            <a:alphaModFix/>
          </a:blip>
          <a:stretch>
            <a:fillRect/>
          </a:stretch>
        </p:blipFill>
        <p:spPr>
          <a:xfrm>
            <a:off x="1538275" y="1152525"/>
            <a:ext cx="6067425" cy="2838450"/>
          </a:xfrm>
          <a:prstGeom prst="rect">
            <a:avLst/>
          </a:prstGeom>
          <a:noFill/>
          <a:ln>
            <a:noFill/>
          </a:ln>
        </p:spPr>
      </p:pic>
      <p:pic>
        <p:nvPicPr>
          <p:cNvPr id="212" name="Google Shape;212;p21"/>
          <p:cNvPicPr preferRelativeResize="0"/>
          <p:nvPr/>
        </p:nvPicPr>
        <p:blipFill>
          <a:blip r:embed="rId4">
            <a:alphaModFix/>
          </a:blip>
          <a:stretch>
            <a:fillRect/>
          </a:stretch>
        </p:blipFill>
        <p:spPr>
          <a:xfrm>
            <a:off x="1952625" y="1004888"/>
            <a:ext cx="5543550" cy="3438525"/>
          </a:xfrm>
          <a:prstGeom prst="rect">
            <a:avLst/>
          </a:prstGeom>
          <a:noFill/>
          <a:ln>
            <a:noFill/>
          </a:ln>
        </p:spPr>
      </p:pic>
      <p:pic>
        <p:nvPicPr>
          <p:cNvPr id="213" name="Google Shape;213;p21"/>
          <p:cNvPicPr preferRelativeResize="0"/>
          <p:nvPr/>
        </p:nvPicPr>
        <p:blipFill>
          <a:blip r:embed="rId5">
            <a:alphaModFix/>
          </a:blip>
          <a:stretch>
            <a:fillRect/>
          </a:stretch>
        </p:blipFill>
        <p:spPr>
          <a:xfrm>
            <a:off x="11" y="0"/>
            <a:ext cx="5178078" cy="5143500"/>
          </a:xfrm>
          <a:prstGeom prst="rect">
            <a:avLst/>
          </a:prstGeom>
          <a:noFill/>
          <a:ln>
            <a:noFill/>
          </a:ln>
        </p:spPr>
      </p:pic>
      <p:pic>
        <p:nvPicPr>
          <p:cNvPr id="214" name="Google Shape;214;p21"/>
          <p:cNvPicPr preferRelativeResize="0"/>
          <p:nvPr/>
        </p:nvPicPr>
        <p:blipFill>
          <a:blip r:embed="rId6">
            <a:alphaModFix/>
          </a:blip>
          <a:stretch>
            <a:fillRect/>
          </a:stretch>
        </p:blipFill>
        <p:spPr>
          <a:xfrm>
            <a:off x="3245225" y="1402163"/>
            <a:ext cx="5448300" cy="3076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